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341" r:id="rId3"/>
    <p:sldId id="259" r:id="rId4"/>
    <p:sldId id="346" r:id="rId5"/>
    <p:sldId id="347" r:id="rId6"/>
    <p:sldId id="348" r:id="rId7"/>
    <p:sldId id="349" r:id="rId8"/>
    <p:sldId id="352" r:id="rId9"/>
    <p:sldId id="351" r:id="rId10"/>
    <p:sldId id="356" r:id="rId11"/>
    <p:sldId id="357" r:id="rId12"/>
    <p:sldId id="358" r:id="rId13"/>
    <p:sldId id="359" r:id="rId14"/>
    <p:sldId id="354" r:id="rId15"/>
    <p:sldId id="353" r:id="rId16"/>
    <p:sldId id="35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1A509-0BD2-4ADB-948D-EC02BCBD8506}" v="3907" dt="2022-06-20T09:56:08.797"/>
    <p1510:client id="{89ABDD99-922E-4463-BE18-E7657D64AFEC}" v="12" dt="2022-06-20T17:47:22.3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101" d="100"/>
          <a:sy n="101" d="100"/>
        </p:scale>
        <p:origin x="1908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94437F-41EA-4876-AE0E-04026101F325}" type="datetimeFigureOut">
              <a:rPr lang="en-US" smtClean="0"/>
              <a:t>21-Jun-22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CE151-B97E-4680-97F0-7E86457737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7123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1619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2203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219200" y="3974485"/>
            <a:ext cx="9616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 b="1"/>
            </a:lvl9pPr>
          </a:lstStyle>
          <a:p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6036236" y="992932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  <p:txBody>
          <a:bodyPr/>
          <a:lstStyle/>
          <a:p>
            <a:endParaRPr lang="en-US" sz="2400"/>
          </a:p>
        </p:txBody>
      </p:sp>
      <p:sp>
        <p:nvSpPr>
          <p:cNvPr id="14" name="Google Shape;14;p2"/>
          <p:cNvSpPr/>
          <p:nvPr/>
        </p:nvSpPr>
        <p:spPr>
          <a:xfrm rot="10800000">
            <a:off x="881331" y="4860133"/>
            <a:ext cx="1440000" cy="13268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15" name="Google Shape;15;p2"/>
          <p:cNvCxnSpPr/>
          <p:nvPr/>
        </p:nvCxnSpPr>
        <p:spPr>
          <a:xfrm>
            <a:off x="11062324" y="3066475"/>
            <a:ext cx="0" cy="27668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16" name="Google Shape;16;p2"/>
          <p:cNvSpPr/>
          <p:nvPr/>
        </p:nvSpPr>
        <p:spPr>
          <a:xfrm rot="-5400000">
            <a:off x="6034269" y="-1725157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17" name="Google Shape;17;p2"/>
          <p:cNvSpPr/>
          <p:nvPr/>
        </p:nvSpPr>
        <p:spPr>
          <a:xfrm>
            <a:off x="9621739" y="2518247"/>
            <a:ext cx="1860000" cy="17140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56450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 preserve="1">
  <p:cSld name="Sub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5400000">
            <a:off x="6036236" y="-734013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0" name="Google Shape;20;p3"/>
          <p:cNvSpPr/>
          <p:nvPr/>
        </p:nvSpPr>
        <p:spPr>
          <a:xfrm rot="-5400000">
            <a:off x="926767" y="1315428"/>
            <a:ext cx="1326800" cy="14216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1" name="Google Shape;21;p3"/>
          <p:cNvCxnSpPr/>
          <p:nvPr/>
        </p:nvCxnSpPr>
        <p:spPr>
          <a:xfrm>
            <a:off x="11153733" y="1793733"/>
            <a:ext cx="0" cy="226240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22" name="Google Shape;22;p3"/>
          <p:cNvSpPr/>
          <p:nvPr/>
        </p:nvSpPr>
        <p:spPr>
          <a:xfrm rot="-5400000">
            <a:off x="6034269" y="-2845348"/>
            <a:ext cx="123451" cy="9475816"/>
          </a:xfrm>
          <a:custGeom>
            <a:avLst/>
            <a:gdLst/>
            <a:ahLst/>
            <a:cxnLst/>
            <a:rect l="l" t="t" r="r" b="b"/>
            <a:pathLst>
              <a:path w="4938" h="91029" extrusionOk="0">
                <a:moveTo>
                  <a:pt x="0" y="0"/>
                </a:moveTo>
                <a:lnTo>
                  <a:pt x="4938" y="0"/>
                </a:lnTo>
                <a:lnTo>
                  <a:pt x="4938" y="91029"/>
                </a:lnTo>
                <a:lnTo>
                  <a:pt x="0" y="91029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dashDot"/>
            <a:miter lim="8000"/>
            <a:headEnd type="none" w="med" len="med"/>
            <a:tailEnd type="none" w="med" len="med"/>
          </a:ln>
        </p:spPr>
      </p:sp>
      <p:sp>
        <p:nvSpPr>
          <p:cNvPr id="23" name="Google Shape;23;p3"/>
          <p:cNvSpPr/>
          <p:nvPr/>
        </p:nvSpPr>
        <p:spPr>
          <a:xfrm rot="5400000">
            <a:off x="9397567" y="3822540"/>
            <a:ext cx="1714000" cy="183640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FFFFFF"/>
            </a:solidFill>
            <a:prstDash val="dash"/>
            <a:round/>
            <a:headEnd type="triangle" w="sm" len="sm"/>
            <a:tailEnd type="triangl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/>
          </p:nvPr>
        </p:nvSpPr>
        <p:spPr>
          <a:xfrm>
            <a:off x="1228267" y="2012275"/>
            <a:ext cx="9607600" cy="15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 b="1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"/>
          </p:nvPr>
        </p:nvSpPr>
        <p:spPr>
          <a:xfrm>
            <a:off x="6264752" y="4145092"/>
            <a:ext cx="4723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24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6803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6211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9Slide.vn - 2019">
            <a:extLst>
              <a:ext uri="{FF2B5EF4-FFF2-40B4-BE49-F238E27FC236}">
                <a16:creationId xmlns:a16="http://schemas.microsoft.com/office/drawing/2014/main" id="{3F3C4F52-C0C7-3BB7-B7F0-2259036FE722}"/>
              </a:ext>
            </a:extLst>
          </p:cNvPr>
          <p:cNvSpPr txBox="1"/>
          <p:nvPr userDrawn="1"/>
        </p:nvSpPr>
        <p:spPr>
          <a:xfrm>
            <a:off x="0" y="-1604665"/>
            <a:ext cx="12192000" cy="461665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2400">
                <a:solidFill>
                  <a:srgbClr val="CFCFCF"/>
                </a:solidFill>
              </a:rPr>
              <a:t>www.9slide.vn</a:t>
            </a:r>
          </a:p>
        </p:txBody>
      </p:sp>
      <p:pic>
        <p:nvPicPr>
          <p:cNvPr id="6" name="Google Shape;6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" y="0"/>
            <a:ext cx="1218902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/>
          <p:nvPr/>
        </p:nvSpPr>
        <p:spPr>
          <a:xfrm>
            <a:off x="122267" y="128400"/>
            <a:ext cx="11954800" cy="65936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539107" y="658443"/>
            <a:ext cx="10972800" cy="5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ousine"/>
              <a:buNone/>
              <a:defRPr sz="20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609600" y="1500000"/>
            <a:ext cx="10972800" cy="4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▪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▫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●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○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ousine"/>
              <a:buChar char="■"/>
              <a:defRPr sz="2400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11364209" y="6188756"/>
            <a:ext cx="614800" cy="3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lvl="1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lvl="2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lvl="3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lvl="4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lvl="5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lvl="6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lvl="7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lvl="8" algn="r">
              <a:buNone/>
              <a:defRPr sz="1333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799099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ctrTitle"/>
          </p:nvPr>
        </p:nvSpPr>
        <p:spPr>
          <a:xfrm>
            <a:off x="1422400" y="3916312"/>
            <a:ext cx="8011127" cy="800179"/>
          </a:xfrm>
          <a:prstGeom prst="rect">
            <a:avLst/>
          </a:prstGeom>
        </p:spPr>
        <p:txBody>
          <a:bodyPr spcFirstLastPara="1" wrap="none" lIns="121900" tIns="121900" rIns="121900" bIns="121900" anchor="b" anchorCtr="0">
            <a:spAutoFit/>
          </a:bodyPr>
          <a:lstStyle/>
          <a:p>
            <a:r>
              <a:rPr lang="en-US" sz="3600" b="0"/>
              <a:t>Tìm hiểu &amp; Xây dựng hệ thống</a:t>
            </a:r>
            <a:endParaRPr lang="en-US" sz="5400"/>
          </a:p>
        </p:txBody>
      </p:sp>
      <p:sp>
        <p:nvSpPr>
          <p:cNvPr id="3" name="Google Shape;65;p11">
            <a:extLst>
              <a:ext uri="{FF2B5EF4-FFF2-40B4-BE49-F238E27FC236}">
                <a16:creationId xmlns:a16="http://schemas.microsoft.com/office/drawing/2014/main" id="{23A18E11-4E51-4E5B-BA6E-9BE4CD9B9672}"/>
              </a:ext>
            </a:extLst>
          </p:cNvPr>
          <p:cNvSpPr txBox="1">
            <a:spLocks/>
          </p:cNvSpPr>
          <p:nvPr/>
        </p:nvSpPr>
        <p:spPr>
          <a:xfrm>
            <a:off x="1422400" y="4716491"/>
            <a:ext cx="917170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b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sz="4000"/>
              <a:t>TRÍCH XUẤT THÔNG TIN BÌA SÁCH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709716-31FE-4D69-A07D-9469B46EE98A}"/>
              </a:ext>
            </a:extLst>
          </p:cNvPr>
          <p:cNvSpPr txBox="1"/>
          <p:nvPr/>
        </p:nvSpPr>
        <p:spPr>
          <a:xfrm>
            <a:off x="1549968" y="3165496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CS532.M21.KHCL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56E3257-B0BA-4D84-8B63-6CB8F8BCEE10}"/>
              </a:ext>
            </a:extLst>
          </p:cNvPr>
          <p:cNvGrpSpPr/>
          <p:nvPr/>
        </p:nvGrpSpPr>
        <p:grpSpPr>
          <a:xfrm>
            <a:off x="1422400" y="995596"/>
            <a:ext cx="4777535" cy="1480659"/>
            <a:chOff x="962636" y="914880"/>
            <a:chExt cx="3583151" cy="111049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DD74836A-D2A9-4849-89DD-3E74D19DB51B}"/>
                </a:ext>
              </a:extLst>
            </p:cNvPr>
            <p:cNvSpPr txBox="1"/>
            <p:nvPr/>
          </p:nvSpPr>
          <p:spPr>
            <a:xfrm>
              <a:off x="1371600" y="1229002"/>
              <a:ext cx="3174187" cy="79637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Lương Phạm Bảo 19521242</a:t>
              </a:r>
            </a:p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Nguyễn Gia </a:t>
              </a:r>
              <a:r>
                <a:rPr lang="en-US" sz="2100" err="1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Thống</a:t>
              </a:r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 19520993</a:t>
              </a:r>
            </a:p>
            <a:p>
              <a:r>
                <a:rPr lang="en-US" sz="2100">
                  <a:solidFill>
                    <a:schemeClr val="bg1"/>
                  </a:solidFill>
                  <a:latin typeface="Cousine"/>
                  <a:cs typeface="Cousine" panose="020B0604020202020204" charset="0"/>
                </a:rPr>
                <a:t>Phạm Ngọc Dương 19521412</a:t>
              </a:r>
              <a:endParaRPr lang="en-US" sz="2100">
                <a:solidFill>
                  <a:schemeClr val="bg1"/>
                </a:solidFill>
                <a:latin typeface="Cousine"/>
                <a:cs typeface="Arial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62ACAE-D398-41C7-A54B-0E41AE8852F6}"/>
                </a:ext>
              </a:extLst>
            </p:cNvPr>
            <p:cNvSpPr txBox="1"/>
            <p:nvPr/>
          </p:nvSpPr>
          <p:spPr>
            <a:xfrm>
              <a:off x="1376288" y="978129"/>
              <a:ext cx="2074126" cy="3462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rPr>
                <a:t>Nhóm thực hiện</a:t>
              </a:r>
            </a:p>
          </p:txBody>
        </p:sp>
        <p:pic>
          <p:nvPicPr>
            <p:cNvPr id="8" name="Graphic 7" descr="Users outline">
              <a:extLst>
                <a:ext uri="{FF2B5EF4-FFF2-40B4-BE49-F238E27FC236}">
                  <a16:creationId xmlns:a16="http://schemas.microsoft.com/office/drawing/2014/main" id="{24EE510A-F818-48A3-A1E1-C95585922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2636" y="914880"/>
              <a:ext cx="418342" cy="418342"/>
            </a:xfrm>
            <a:prstGeom prst="rect">
              <a:avLst/>
            </a:prstGeom>
          </p:spPr>
        </p:pic>
      </p:grpSp>
      <p:sp>
        <p:nvSpPr>
          <p:cNvPr id="10" name="Google Shape;363;p37">
            <a:extLst>
              <a:ext uri="{FF2B5EF4-FFF2-40B4-BE49-F238E27FC236}">
                <a16:creationId xmlns:a16="http://schemas.microsoft.com/office/drawing/2014/main" id="{60382C5F-3A1B-1390-7AB3-DA0F69F133E4}"/>
              </a:ext>
            </a:extLst>
          </p:cNvPr>
          <p:cNvSpPr/>
          <p:nvPr/>
        </p:nvSpPr>
        <p:spPr>
          <a:xfrm>
            <a:off x="-2949032" y="3349104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rPr>
              <a:t>3</a:t>
            </a:r>
            <a:endParaRPr sz="4267">
              <a:solidFill>
                <a:schemeClr val="accen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1" name="Google Shape;366;p37">
            <a:extLst>
              <a:ext uri="{FF2B5EF4-FFF2-40B4-BE49-F238E27FC236}">
                <a16:creationId xmlns:a16="http://schemas.microsoft.com/office/drawing/2014/main" id="{C9458B95-C31C-D36B-6F9C-441D51190B29}"/>
              </a:ext>
            </a:extLst>
          </p:cNvPr>
          <p:cNvSpPr/>
          <p:nvPr/>
        </p:nvSpPr>
        <p:spPr>
          <a:xfrm>
            <a:off x="-2949032" y="3349104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2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12" name="Google Shape;369;p37">
            <a:extLst>
              <a:ext uri="{FF2B5EF4-FFF2-40B4-BE49-F238E27FC236}">
                <a16:creationId xmlns:a16="http://schemas.microsoft.com/office/drawing/2014/main" id="{6492B7E0-5EC7-DB16-A97A-0A39EEF5BABF}"/>
              </a:ext>
            </a:extLst>
          </p:cNvPr>
          <p:cNvSpPr/>
          <p:nvPr/>
        </p:nvSpPr>
        <p:spPr>
          <a:xfrm>
            <a:off x="-2949032" y="3349104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10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40642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Alignment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39C858D9-F13C-480F-A7E1-EE1FBD196657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3505200" y="1317949"/>
            <a:ext cx="1514475" cy="2095500"/>
          </a:xfrm>
          <a:prstGeom prst="rect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057EFE5B-6C7D-B73C-C4E0-4AFA901775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7181049" y="131794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376462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D71E8-F6C7-7B68-86E9-BEA0869019B8}"/>
              </a:ext>
            </a:extLst>
          </p:cNvPr>
          <p:cNvSpPr txBox="1"/>
          <p:nvPr/>
        </p:nvSpPr>
        <p:spPr>
          <a:xfrm>
            <a:off x="7413172" y="349120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Aligned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F88762-4A91-A44A-6DF2-3DA5DAE5011A}"/>
              </a:ext>
            </a:extLst>
          </p:cNvPr>
          <p:cNvSpPr txBox="1"/>
          <p:nvPr/>
        </p:nvSpPr>
        <p:spPr>
          <a:xfrm>
            <a:off x="3825459" y="3491205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Input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495800"/>
            <a:ext cx="10833344" cy="646331"/>
            <a:chOff x="430481" y="1295400"/>
            <a:chExt cx="10546214" cy="553114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55311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vi-VN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Sử dụng các kĩ thuật tiền xử lý như </a:t>
              </a:r>
              <a:r>
                <a:rPr lang="en-US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... </a:t>
              </a:r>
              <a:r>
                <a:rPr lang="vi-VN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để lấy được vùng chứa sách, xoay sách đúng chiều</a:t>
              </a:r>
              <a:r>
                <a:rPr lang="en-US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.</a:t>
              </a:r>
              <a:endParaRPr lang="en-GB" sz="240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8500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11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364074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Text Detection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057EFE5B-6C7D-B73C-C4E0-4AFA90177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/>
        </p:blipFill>
        <p:spPr bwMode="auto">
          <a:xfrm>
            <a:off x="7181049" y="131794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376462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AD71E8-F6C7-7B68-86E9-BEA0869019B8}"/>
              </a:ext>
            </a:extLst>
          </p:cNvPr>
          <p:cNvSpPr txBox="1"/>
          <p:nvPr/>
        </p:nvSpPr>
        <p:spPr>
          <a:xfrm>
            <a:off x="6934200" y="349120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detected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EF88762-4A91-A44A-6DF2-3DA5DAE5011A}"/>
              </a:ext>
            </a:extLst>
          </p:cNvPr>
          <p:cNvSpPr txBox="1"/>
          <p:nvPr/>
        </p:nvSpPr>
        <p:spPr>
          <a:xfrm>
            <a:off x="3687600" y="3491205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Aligned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495801"/>
            <a:ext cx="10833344" cy="369332"/>
            <a:chOff x="430481" y="1295400"/>
            <a:chExt cx="10546214" cy="316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160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Sử dụng mô hình text detection...</a:t>
              </a:r>
              <a:endParaRPr lang="en-GB" sz="240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pic>
        <p:nvPicPr>
          <p:cNvPr id="12" name="Picture 2">
            <a:extLst>
              <a:ext uri="{FF2B5EF4-FFF2-40B4-BE49-F238E27FC236}">
                <a16:creationId xmlns:a16="http://schemas.microsoft.com/office/drawing/2014/main" id="{185344EA-4D57-DFE6-DCC1-B64485DAF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3505200" y="13335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665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12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40642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Alignment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376462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495801"/>
            <a:ext cx="10833344" cy="369332"/>
            <a:chOff x="430481" y="1295400"/>
            <a:chExt cx="10546214" cy="316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160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...</a:t>
              </a:r>
              <a:endParaRPr lang="en-GB" sz="240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26055874-AC45-4DC2-4556-AAA20CCC4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241"/>
          <a:stretch/>
        </p:blipFill>
        <p:spPr bwMode="auto">
          <a:xfrm>
            <a:off x="3402410" y="131794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8A56292-B7F7-FF03-B1D9-A7288341D790}"/>
              </a:ext>
            </a:extLst>
          </p:cNvPr>
          <p:cNvSpPr txBox="1"/>
          <p:nvPr/>
        </p:nvSpPr>
        <p:spPr>
          <a:xfrm>
            <a:off x="3155561" y="3491205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Dectected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934ED-471E-5518-8C7B-556EDFD4B2A1}"/>
              </a:ext>
            </a:extLst>
          </p:cNvPr>
          <p:cNvSpPr txBox="1"/>
          <p:nvPr/>
        </p:nvSpPr>
        <p:spPr>
          <a:xfrm>
            <a:off x="7103330" y="349120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recognized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DD764F-E797-7BA8-8371-956ACA6E4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940" y="1322566"/>
            <a:ext cx="2105319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2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406428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Alignment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51584491-DE62-3513-6F87-CB86F05365D6}"/>
              </a:ext>
            </a:extLst>
          </p:cNvPr>
          <p:cNvSpPr/>
          <p:nvPr/>
        </p:nvSpPr>
        <p:spPr>
          <a:xfrm>
            <a:off x="5376462" y="2258509"/>
            <a:ext cx="1447800" cy="228600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BEEACF-8D6E-4AA8-0335-3FEFE87CE8B5}"/>
              </a:ext>
            </a:extLst>
          </p:cNvPr>
          <p:cNvGrpSpPr/>
          <p:nvPr/>
        </p:nvGrpSpPr>
        <p:grpSpPr>
          <a:xfrm>
            <a:off x="838265" y="4495801"/>
            <a:ext cx="10833344" cy="369332"/>
            <a:chOff x="430481" y="1295400"/>
            <a:chExt cx="10546214" cy="31606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7344751-7AE7-205B-92DB-B64C571DBF8E}"/>
                </a:ext>
              </a:extLst>
            </p:cNvPr>
            <p:cNvSpPr txBox="1"/>
            <p:nvPr/>
          </p:nvSpPr>
          <p:spPr>
            <a:xfrm>
              <a:off x="723769" y="1295400"/>
              <a:ext cx="10252926" cy="316065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bg1"/>
                  </a:solidFill>
                  <a:latin typeface="Cousine" panose="020B0604020202020204" charset="0"/>
                  <a:cs typeface="Cousine" panose="020B0604020202020204" charset="0"/>
                </a:defRPr>
              </a:lvl1pPr>
            </a:lstStyle>
            <a:p>
              <a:r>
                <a:rPr lang="en-US" sz="1800" b="0" i="0" u="none" strike="noStrike">
                  <a:effectLst/>
                  <a:latin typeface="Cousine" panose="02070409020205020404" pitchFamily="49" charset="0"/>
                  <a:cs typeface="Cousine" panose="02070409020205020404" pitchFamily="49" charset="0"/>
                </a:rPr>
                <a:t>...</a:t>
              </a:r>
              <a:endParaRPr lang="en-GB" sz="2400">
                <a:latin typeface="Cousine" panose="02070409020205020404" pitchFamily="49" charset="0"/>
                <a:cs typeface="Cousine" panose="02070409020205020404" pitchFamily="49" charset="0"/>
              </a:endParaRPr>
            </a:p>
          </p:txBody>
        </p:sp>
        <p:sp>
          <p:nvSpPr>
            <p:cNvPr id="35" name="Google Shape;363;p37">
              <a:extLst>
                <a:ext uri="{FF2B5EF4-FFF2-40B4-BE49-F238E27FC236}">
                  <a16:creationId xmlns:a16="http://schemas.microsoft.com/office/drawing/2014/main" id="{A78D7DA8-F62D-756B-D8F4-E8C3C8A0945F}"/>
                </a:ext>
              </a:extLst>
            </p:cNvPr>
            <p:cNvSpPr/>
            <p:nvPr/>
          </p:nvSpPr>
          <p:spPr>
            <a:xfrm>
              <a:off x="430481" y="1385788"/>
              <a:ext cx="242212" cy="127000"/>
            </a:xfrm>
            <a:prstGeom prst="homePlate">
              <a:avLst>
                <a:gd name="adj" fmla="val 32030"/>
              </a:avLst>
            </a:prstGeom>
            <a:solidFill>
              <a:schemeClr val="accent4"/>
            </a:solidFill>
            <a:ln>
              <a:noFill/>
            </a:ln>
            <a:effectLst>
              <a:outerShdw blurRad="28575" dist="9525" algn="bl" rotWithShape="0">
                <a:srgbClr val="000000">
                  <a:alpha val="20000"/>
                </a:srgbClr>
              </a:outerShdw>
            </a:effectLst>
          </p:spPr>
          <p:txBody>
            <a:bodyPr spcFirstLastPara="1" wrap="square" lIns="27430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100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0D2CA93-D78A-DAE0-4FBF-D4348768F598}"/>
              </a:ext>
            </a:extLst>
          </p:cNvPr>
          <p:cNvSpPr txBox="1"/>
          <p:nvPr/>
        </p:nvSpPr>
        <p:spPr>
          <a:xfrm>
            <a:off x="2942419" y="3491205"/>
            <a:ext cx="225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recognized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C6EC6AD-2CE1-1BC9-AF1F-ED2A67E9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029" y="1322566"/>
            <a:ext cx="2105319" cy="20862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ED9D6-CE16-01FA-A750-95F9F5DCDFB9}"/>
              </a:ext>
            </a:extLst>
          </p:cNvPr>
          <p:cNvSpPr txBox="1"/>
          <p:nvPr/>
        </p:nvSpPr>
        <p:spPr>
          <a:xfrm>
            <a:off x="7070654" y="1734720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19BF57-4993-C755-0A44-ECC0AC90DC23}"/>
              </a:ext>
            </a:extLst>
          </p:cNvPr>
          <p:cNvSpPr txBox="1"/>
          <p:nvPr/>
        </p:nvSpPr>
        <p:spPr>
          <a:xfrm>
            <a:off x="7070654" y="2162373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B92016-7665-4451-9934-66579EC62324}"/>
              </a:ext>
            </a:extLst>
          </p:cNvPr>
          <p:cNvSpPr txBox="1"/>
          <p:nvPr/>
        </p:nvSpPr>
        <p:spPr>
          <a:xfrm>
            <a:off x="7089704" y="2590026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F41C06-F39B-B9BA-C6ED-C42BB5321394}"/>
              </a:ext>
            </a:extLst>
          </p:cNvPr>
          <p:cNvSpPr txBox="1"/>
          <p:nvPr/>
        </p:nvSpPr>
        <p:spPr>
          <a:xfrm>
            <a:off x="5807332" y="1888609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966624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82E5A0-E06A-9BDB-FCA7-F035D0C7E0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14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2DCE469-817F-4111-509D-18378253FC44}"/>
              </a:ext>
            </a:extLst>
          </p:cNvPr>
          <p:cNvSpPr/>
          <p:nvPr/>
        </p:nvSpPr>
        <p:spPr>
          <a:xfrm>
            <a:off x="12854331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94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15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1524000" y="2936577"/>
            <a:ext cx="172094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DEMO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3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37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5C7B2-C6C1-C07D-C059-12C9A4068C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0F3CF-A6C0-64B9-AA5A-FB9C0E7966F8}"/>
              </a:ext>
            </a:extLst>
          </p:cNvPr>
          <p:cNvSpPr txBox="1"/>
          <p:nvPr/>
        </p:nvSpPr>
        <p:spPr>
          <a:xfrm>
            <a:off x="609601" y="482600"/>
            <a:ext cx="2900153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System flow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258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8C13A0-F686-4F7B-B0B3-B345AEF233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/>
          </a:p>
        </p:txBody>
      </p:sp>
      <p:sp>
        <p:nvSpPr>
          <p:cNvPr id="8" name="Google Shape;363;p37">
            <a:extLst>
              <a:ext uri="{FF2B5EF4-FFF2-40B4-BE49-F238E27FC236}">
                <a16:creationId xmlns:a16="http://schemas.microsoft.com/office/drawing/2014/main" id="{DA088DE1-1F00-4086-A2E2-3E7868560D46}"/>
              </a:ext>
            </a:extLst>
          </p:cNvPr>
          <p:cNvSpPr/>
          <p:nvPr/>
        </p:nvSpPr>
        <p:spPr>
          <a:xfrm>
            <a:off x="7621125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4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>
                <a:solidFill>
                  <a:schemeClr val="accent1"/>
                </a:solidFill>
                <a:latin typeface="Cousine"/>
                <a:ea typeface="Cousine"/>
                <a:cs typeface="Cousine"/>
                <a:sym typeface="Cousine"/>
              </a:rPr>
              <a:t>3</a:t>
            </a:r>
            <a:endParaRPr sz="4267">
              <a:solidFill>
                <a:schemeClr val="accen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7" name="Google Shape;366;p37">
            <a:extLst>
              <a:ext uri="{FF2B5EF4-FFF2-40B4-BE49-F238E27FC236}">
                <a16:creationId xmlns:a16="http://schemas.microsoft.com/office/drawing/2014/main" id="{71E89A73-D547-4B4A-A2A6-1DAAE7246DEA}"/>
              </a:ext>
            </a:extLst>
          </p:cNvPr>
          <p:cNvSpPr/>
          <p:nvPr/>
        </p:nvSpPr>
        <p:spPr>
          <a:xfrm>
            <a:off x="5238014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2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sp>
        <p:nvSpPr>
          <p:cNvPr id="6" name="Google Shape;369;p37">
            <a:extLst>
              <a:ext uri="{FF2B5EF4-FFF2-40B4-BE49-F238E27FC236}">
                <a16:creationId xmlns:a16="http://schemas.microsoft.com/office/drawing/2014/main" id="{F7875393-F0D2-4AA5-ADD5-7F19D4B70CAB}"/>
              </a:ext>
            </a:extLst>
          </p:cNvPr>
          <p:cNvSpPr/>
          <p:nvPr/>
        </p:nvSpPr>
        <p:spPr>
          <a:xfrm>
            <a:off x="2854906" y="2836368"/>
            <a:ext cx="2548984" cy="12192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365733" tIns="0" rIns="0" bIns="0" anchor="ctr" anchorCtr="0">
            <a:noAutofit/>
          </a:bodyPr>
          <a:lstStyle/>
          <a:p>
            <a:pPr algn="ctr"/>
            <a:r>
              <a:rPr lang="en" sz="4267" b="1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rPr>
              <a:t>1</a:t>
            </a:r>
            <a:endParaRPr sz="4267" b="1">
              <a:solidFill>
                <a:schemeClr val="lt1"/>
              </a:solidFill>
              <a:latin typeface="Cousine"/>
              <a:ea typeface="Cousine"/>
              <a:cs typeface="Cousine"/>
              <a:sym typeface="Cousine"/>
            </a:endParaRPr>
          </a:p>
        </p:txBody>
      </p:sp>
      <p:cxnSp>
        <p:nvCxnSpPr>
          <p:cNvPr id="14" name="Google Shape;374;p37">
            <a:extLst>
              <a:ext uri="{FF2B5EF4-FFF2-40B4-BE49-F238E27FC236}">
                <a16:creationId xmlns:a16="http://schemas.microsoft.com/office/drawing/2014/main" id="{12E80AD6-B7EC-4B48-9A42-B0EC4314FCFF}"/>
              </a:ext>
            </a:extLst>
          </p:cNvPr>
          <p:cNvCxnSpPr/>
          <p:nvPr/>
        </p:nvCxnSpPr>
        <p:spPr>
          <a:xfrm rot="10800000">
            <a:off x="3048730" y="2283039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0CE3D3-AF52-4AD8-BDAF-B5F0661D8B30}"/>
              </a:ext>
            </a:extLst>
          </p:cNvPr>
          <p:cNvSpPr txBox="1"/>
          <p:nvPr/>
        </p:nvSpPr>
        <p:spPr>
          <a:xfrm>
            <a:off x="2021891" y="1645742"/>
            <a:ext cx="3555999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Giới thiệu</a:t>
            </a:r>
          </a:p>
        </p:txBody>
      </p:sp>
      <p:cxnSp>
        <p:nvCxnSpPr>
          <p:cNvPr id="16" name="Google Shape;374;p37">
            <a:extLst>
              <a:ext uri="{FF2B5EF4-FFF2-40B4-BE49-F238E27FC236}">
                <a16:creationId xmlns:a16="http://schemas.microsoft.com/office/drawing/2014/main" id="{3EF43182-B496-439A-B89F-DA6C3BA1916C}"/>
              </a:ext>
            </a:extLst>
          </p:cNvPr>
          <p:cNvCxnSpPr/>
          <p:nvPr/>
        </p:nvCxnSpPr>
        <p:spPr>
          <a:xfrm rot="10800000">
            <a:off x="5598107" y="3953968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7D0D6EC-C7E9-448D-A5F9-86C88FA89C84}"/>
              </a:ext>
            </a:extLst>
          </p:cNvPr>
          <p:cNvSpPr txBox="1"/>
          <p:nvPr/>
        </p:nvSpPr>
        <p:spPr>
          <a:xfrm>
            <a:off x="5256772" y="4715825"/>
            <a:ext cx="243942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Phương pháp</a:t>
            </a:r>
          </a:p>
        </p:txBody>
      </p:sp>
      <p:cxnSp>
        <p:nvCxnSpPr>
          <p:cNvPr id="18" name="Google Shape;374;p37">
            <a:extLst>
              <a:ext uri="{FF2B5EF4-FFF2-40B4-BE49-F238E27FC236}">
                <a16:creationId xmlns:a16="http://schemas.microsoft.com/office/drawing/2014/main" id="{CE95B1E4-276D-4FD1-A6DA-BA0561EA56D9}"/>
              </a:ext>
            </a:extLst>
          </p:cNvPr>
          <p:cNvCxnSpPr/>
          <p:nvPr/>
        </p:nvCxnSpPr>
        <p:spPr>
          <a:xfrm rot="10800000">
            <a:off x="7925530" y="2299667"/>
            <a:ext cx="0" cy="6648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87F485C-A857-4F44-8FBB-FFFE9229AAE4}"/>
              </a:ext>
            </a:extLst>
          </p:cNvPr>
          <p:cNvSpPr txBox="1"/>
          <p:nvPr/>
        </p:nvSpPr>
        <p:spPr>
          <a:xfrm>
            <a:off x="7350707" y="1639410"/>
            <a:ext cx="1005403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67">
                <a:solidFill>
                  <a:schemeClr val="bg1"/>
                </a:solidFill>
                <a:latin typeface="Cousine" panose="020B0604020202020204" charset="0"/>
                <a:cs typeface="Cousine" panose="020B0604020202020204" charset="0"/>
              </a:rPr>
              <a:t>Demo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422FCF-1083-7FA5-8ED0-13CDFF4DF362}"/>
              </a:ext>
            </a:extLst>
          </p:cNvPr>
          <p:cNvSpPr/>
          <p:nvPr/>
        </p:nvSpPr>
        <p:spPr>
          <a:xfrm>
            <a:off x="12339664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72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1524000" y="2936577"/>
            <a:ext cx="3933088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GIỚI THIỆU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1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83FAE9B1-FAFD-B547-7B37-69E22D0935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-4684895" y="1867160"/>
            <a:ext cx="261607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23C72F0-EB8E-096C-356E-B40F98B0871C}"/>
              </a:ext>
            </a:extLst>
          </p:cNvPr>
          <p:cNvCxnSpPr/>
          <p:nvPr/>
        </p:nvCxnSpPr>
        <p:spPr>
          <a:xfrm>
            <a:off x="-4373466" y="3810000"/>
            <a:ext cx="15862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C8AC008-0BE7-9A8B-BFA3-922B909592B4}"/>
              </a:ext>
            </a:extLst>
          </p:cNvPr>
          <p:cNvSpPr txBox="1"/>
          <p:nvPr/>
        </p:nvSpPr>
        <p:spPr>
          <a:xfrm>
            <a:off x="-5655917" y="1309719"/>
            <a:ext cx="947695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Output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35604-1122-BF8D-B283-E8EE7ECE59DF}"/>
              </a:ext>
            </a:extLst>
          </p:cNvPr>
          <p:cNvSpPr txBox="1"/>
          <p:nvPr/>
        </p:nvSpPr>
        <p:spPr>
          <a:xfrm>
            <a:off x="-5036284" y="1309719"/>
            <a:ext cx="755335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Input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DE504A-793B-A05B-7083-5CDD165EF07B}"/>
              </a:ext>
            </a:extLst>
          </p:cNvPr>
          <p:cNvSpPr txBox="1"/>
          <p:nvPr/>
        </p:nvSpPr>
        <p:spPr>
          <a:xfrm>
            <a:off x="-5974713" y="1924049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Harry Potter và Hội Phượng Hoàng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BF9403-85AE-1F1D-18AE-7526F350C9DD}"/>
              </a:ext>
            </a:extLst>
          </p:cNvPr>
          <p:cNvSpPr txBox="1"/>
          <p:nvPr/>
        </p:nvSpPr>
        <p:spPr>
          <a:xfrm>
            <a:off x="-6801863" y="2490014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J.K.ROWLING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27425BB-E378-C1C4-8FB0-A684EEB47663}"/>
              </a:ext>
            </a:extLst>
          </p:cNvPr>
          <p:cNvSpPr txBox="1"/>
          <p:nvPr/>
        </p:nvSpPr>
        <p:spPr>
          <a:xfrm>
            <a:off x="-7561705" y="3055979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Phiên dịch: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Lý Lan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959EFA-8387-1123-1EFC-4D9AD7EAB38E}"/>
              </a:ext>
            </a:extLst>
          </p:cNvPr>
          <p:cNvSpPr txBox="1"/>
          <p:nvPr/>
        </p:nvSpPr>
        <p:spPr>
          <a:xfrm>
            <a:off x="-8206851" y="3621944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Tập: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BF4A34-8199-94D7-5CCF-A94D2CA98729}"/>
              </a:ext>
            </a:extLst>
          </p:cNvPr>
          <p:cNvSpPr txBox="1"/>
          <p:nvPr/>
        </p:nvSpPr>
        <p:spPr>
          <a:xfrm>
            <a:off x="-9110656" y="4187908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trẻ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452749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C923BA-E211-2389-3FA1-DE3A7A90A6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3007C8-FD4D-61B8-A8FD-B3075F075F00}"/>
              </a:ext>
            </a:extLst>
          </p:cNvPr>
          <p:cNvSpPr txBox="1"/>
          <p:nvPr/>
        </p:nvSpPr>
        <p:spPr>
          <a:xfrm>
            <a:off x="609601" y="482600"/>
            <a:ext cx="2159566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Dataflow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4247383-4140-2D11-0B38-8A8DE938A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909569" y="2005241"/>
            <a:ext cx="2616070" cy="365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FC05D47-91DA-ECD1-4DD1-AA8386C4DF12}"/>
              </a:ext>
            </a:extLst>
          </p:cNvPr>
          <p:cNvCxnSpPr/>
          <p:nvPr/>
        </p:nvCxnSpPr>
        <p:spPr>
          <a:xfrm>
            <a:off x="4072904" y="3948081"/>
            <a:ext cx="1586204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4D69A36-3878-B58B-5531-AC4AE1B69164}"/>
              </a:ext>
            </a:extLst>
          </p:cNvPr>
          <p:cNvSpPr txBox="1"/>
          <p:nvPr/>
        </p:nvSpPr>
        <p:spPr>
          <a:xfrm>
            <a:off x="5977904" y="1447800"/>
            <a:ext cx="947695" cy="400110"/>
          </a:xfrm>
          <a:prstGeom prst="rect">
            <a:avLst/>
          </a:prstGeom>
          <a:noFill/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6BE9EE-91F0-C742-96CD-2F226A1E815E}"/>
              </a:ext>
            </a:extLst>
          </p:cNvPr>
          <p:cNvSpPr txBox="1"/>
          <p:nvPr/>
        </p:nvSpPr>
        <p:spPr>
          <a:xfrm>
            <a:off x="558180" y="1447800"/>
            <a:ext cx="755335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t">
            <a:spAutoFit/>
          </a:bodyPr>
          <a:lstStyle/>
          <a:p>
            <a:pPr fontAlgn="base">
              <a:spcBef>
                <a:spcPts val="0"/>
              </a:spcBef>
              <a:spcAft>
                <a:spcPts val="0"/>
              </a:spcAft>
            </a:pPr>
            <a:r>
              <a:rPr lang="en-GB" sz="2000" b="1">
                <a:ln w="3175" cmpd="sng">
                  <a:solidFill>
                    <a:srgbClr val="FFFFFF"/>
                  </a:solidFill>
                </a:ln>
                <a:solidFill>
                  <a:srgbClr val="FF0000"/>
                </a:solidFill>
                <a:latin typeface="Cousine"/>
                <a:cs typeface="Cousine" panose="020B0604020202020204" charset="0"/>
              </a:rPr>
              <a:t>Input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1991F6-C7AE-9549-6B39-DC4333607BDB}"/>
              </a:ext>
            </a:extLst>
          </p:cNvPr>
          <p:cNvSpPr txBox="1"/>
          <p:nvPr/>
        </p:nvSpPr>
        <p:spPr>
          <a:xfrm>
            <a:off x="5659108" y="2062130"/>
            <a:ext cx="5974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Harry Potter và Hội Phượng Hoàng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041DF0-CA89-69BB-3999-886483D79930}"/>
              </a:ext>
            </a:extLst>
          </p:cNvPr>
          <p:cNvSpPr txBox="1"/>
          <p:nvPr/>
        </p:nvSpPr>
        <p:spPr>
          <a:xfrm>
            <a:off x="5659108" y="2628095"/>
            <a:ext cx="3493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J.K.ROWLING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460367-799A-DC54-445C-213BB370883A}"/>
              </a:ext>
            </a:extLst>
          </p:cNvPr>
          <p:cNvSpPr txBox="1"/>
          <p:nvPr/>
        </p:nvSpPr>
        <p:spPr>
          <a:xfrm>
            <a:off x="5659108" y="3194060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Phiên dịch: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Lý Lan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FF1EA-D6EE-A037-E9D7-873978C4ED3F}"/>
              </a:ext>
            </a:extLst>
          </p:cNvPr>
          <p:cNvSpPr txBox="1"/>
          <p:nvPr/>
        </p:nvSpPr>
        <p:spPr>
          <a:xfrm>
            <a:off x="5678158" y="3760025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Tập: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94AFF7-C96E-6EF8-E8C7-1471F527D244}"/>
              </a:ext>
            </a:extLst>
          </p:cNvPr>
          <p:cNvSpPr txBox="1"/>
          <p:nvPr/>
        </p:nvSpPr>
        <p:spPr>
          <a:xfrm>
            <a:off x="5678158" y="4325989"/>
            <a:ext cx="4320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trẻ</a:t>
            </a:r>
          </a:p>
        </p:txBody>
      </p:sp>
      <p:pic>
        <p:nvPicPr>
          <p:cNvPr id="22" name="Picture 2">
            <a:extLst>
              <a:ext uri="{FF2B5EF4-FFF2-40B4-BE49-F238E27FC236}">
                <a16:creationId xmlns:a16="http://schemas.microsoft.com/office/drawing/2014/main" id="{AAB843EE-1436-8871-781F-835B502A5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 rot="19611781">
            <a:off x="-1679510" y="6858000"/>
            <a:ext cx="1679510" cy="2667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52F79397-D819-E3A5-9A84-A87BC6091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033084">
            <a:off x="13106400" y="-2742625"/>
            <a:ext cx="2647950" cy="381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57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5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5016217" y="108183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32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2814232" y="2057400"/>
            <a:ext cx="2616070" cy="3657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5100160" y="2476500"/>
            <a:ext cx="1679510" cy="2667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819" y="1905000"/>
            <a:ext cx="2647950" cy="38100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0084BB8C-7DD0-0AE9-963D-9B36A0AC9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12344400" y="1915366"/>
            <a:ext cx="3011094" cy="42098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48021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6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2380101" y="1081833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32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2151848" y="1891725"/>
            <a:ext cx="1308036" cy="1828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3725355" y="1891725"/>
            <a:ext cx="1103678" cy="1752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346" y="3945642"/>
            <a:ext cx="1468848" cy="211345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6AD44-9446-3FA6-FD6B-14F9C29B7DC1}"/>
              </a:ext>
            </a:extLst>
          </p:cNvPr>
          <p:cNvSpPr txBox="1"/>
          <p:nvPr/>
        </p:nvSpPr>
        <p:spPr>
          <a:xfrm>
            <a:off x="7350269" y="1081833"/>
            <a:ext cx="29498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Nhiều thông tin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gây nhiễu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60C905-8D46-B916-9DA1-AB6DFB9D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7362969" y="1915366"/>
            <a:ext cx="3011094" cy="420989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1721562-0A07-DF03-677A-7F6C1FE70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1753" r="2536" b="2922"/>
          <a:stretch/>
        </p:blipFill>
        <p:spPr bwMode="auto">
          <a:xfrm flipH="1">
            <a:off x="7825290" y="7620000"/>
            <a:ext cx="1889760" cy="28041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9D2B5D99-D7C4-6198-E3E2-173A4E3F4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25633">
            <a:off x="14401800" y="-1246530"/>
            <a:ext cx="1627840" cy="24387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5">
            <a:extLst>
              <a:ext uri="{FF2B5EF4-FFF2-40B4-BE49-F238E27FC236}">
                <a16:creationId xmlns:a16="http://schemas.microsoft.com/office/drawing/2014/main" id="{15C59BB2-8417-74D0-1164-1896C00B5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9391" r="9987" b="9697"/>
          <a:stretch/>
        </p:blipFill>
        <p:spPr bwMode="auto">
          <a:xfrm rot="20569943">
            <a:off x="3544821" y="7620000"/>
            <a:ext cx="1447800" cy="202692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8CAAE77E-54F2-164D-3F5E-0BF5172B4E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t="3623" r="20416" b="4498"/>
          <a:stretch/>
        </p:blipFill>
        <p:spPr bwMode="auto">
          <a:xfrm rot="19074879">
            <a:off x="6096000" y="-4648200"/>
            <a:ext cx="1355221" cy="21003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33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Thách thức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79CB9F-DC82-0E0F-F9E9-85D1DDB16C12}"/>
              </a:ext>
            </a:extLst>
          </p:cNvPr>
          <p:cNvSpPr txBox="1"/>
          <p:nvPr/>
        </p:nvSpPr>
        <p:spPr>
          <a:xfrm>
            <a:off x="2262936" y="1081833"/>
            <a:ext cx="1659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Art Text</a:t>
            </a:r>
            <a:endParaRPr lang="en-US" sz="24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E1DA399-AB8D-BD08-577F-881344631A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" b="224"/>
          <a:stretch/>
        </p:blipFill>
        <p:spPr bwMode="auto">
          <a:xfrm>
            <a:off x="1055750" y="1638300"/>
            <a:ext cx="1308036" cy="18288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7841416-6279-125B-5AA8-D762144E9F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4" r="18802"/>
          <a:stretch/>
        </p:blipFill>
        <p:spPr bwMode="auto">
          <a:xfrm>
            <a:off x="2599868" y="1663125"/>
            <a:ext cx="1103678" cy="17526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AC9BCACB-AB44-0789-85E3-2C9F89F4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23" y="1638300"/>
            <a:ext cx="1096476" cy="1577664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6AD44-9446-3FA6-FD6B-14F9C29B7DC1}"/>
              </a:ext>
            </a:extLst>
          </p:cNvPr>
          <p:cNvSpPr txBox="1"/>
          <p:nvPr/>
        </p:nvSpPr>
        <p:spPr>
          <a:xfrm>
            <a:off x="2013347" y="3496765"/>
            <a:ext cx="20361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Nhiều thông tin</a:t>
            </a:r>
          </a:p>
          <a:p>
            <a:pPr algn="ctr"/>
            <a:r>
              <a:rPr lang="en-US" sz="16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gây nhiễu</a:t>
            </a:r>
            <a:endParaRPr lang="en-US" sz="1600">
              <a:solidFill>
                <a:schemeClr val="bg1"/>
              </a:solidFill>
              <a:latin typeface="Cousine" panose="02070409020205020404" pitchFamily="49" charset="0"/>
              <a:cs typeface="Cousine" panose="02070409020205020404" pitchFamily="49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6C60C905-8D46-B916-9DA1-AB6DFB9D8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6" b="3396"/>
          <a:stretch/>
        </p:blipFill>
        <p:spPr bwMode="auto">
          <a:xfrm>
            <a:off x="2146309" y="4102978"/>
            <a:ext cx="1770210" cy="2474978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91CAD6-2B08-8E61-1A61-24C60E7E6B02}"/>
              </a:ext>
            </a:extLst>
          </p:cNvPr>
          <p:cNvSpPr txBox="1"/>
          <p:nvPr/>
        </p:nvSpPr>
        <p:spPr>
          <a:xfrm>
            <a:off x="6799009" y="106737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Đa dạng vị trí các </a:t>
            </a:r>
          </a:p>
          <a:p>
            <a:pPr algn="ctr"/>
            <a:r>
              <a:rPr lang="en-US" sz="2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trường thông tin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1B723D9-ABE9-824D-BDE8-C6DC65864C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1753" r="2536" b="2922"/>
          <a:stretch/>
        </p:blipFill>
        <p:spPr bwMode="auto">
          <a:xfrm flipH="1">
            <a:off x="7825290" y="2819400"/>
            <a:ext cx="1889760" cy="280416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>
            <a:extLst>
              <a:ext uri="{FF2B5EF4-FFF2-40B4-BE49-F238E27FC236}">
                <a16:creationId xmlns:a16="http://schemas.microsoft.com/office/drawing/2014/main" id="{BE708661-7DBC-93E6-38EB-1D75E249A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1487" y="1971558"/>
            <a:ext cx="1627840" cy="2438712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>
            <a:extLst>
              <a:ext uri="{FF2B5EF4-FFF2-40B4-BE49-F238E27FC236}">
                <a16:creationId xmlns:a16="http://schemas.microsoft.com/office/drawing/2014/main" id="{D1A27C9C-C1F8-A275-9800-603617F6E2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2" t="9391" r="9987" b="9697"/>
          <a:stretch/>
        </p:blipFill>
        <p:spPr bwMode="auto">
          <a:xfrm>
            <a:off x="6170578" y="4382278"/>
            <a:ext cx="1447800" cy="202692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D2963F3-B1A2-23C8-2AA8-7B20D246D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0" t="3623" r="20416" b="4498"/>
          <a:stretch/>
        </p:blipFill>
        <p:spPr bwMode="auto">
          <a:xfrm>
            <a:off x="6108699" y="2002638"/>
            <a:ext cx="1355221" cy="21003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96E19ED-4A39-72DB-5191-2A442F03308C}"/>
              </a:ext>
            </a:extLst>
          </p:cNvPr>
          <p:cNvSpPr/>
          <p:nvPr/>
        </p:nvSpPr>
        <p:spPr>
          <a:xfrm>
            <a:off x="12486716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0294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fld id="{00000000-1234-1234-1234-123412341234}" type="slidenum">
              <a:rPr lang="en"/>
              <a:pPr/>
              <a:t>8</a:t>
            </a:fld>
            <a:endParaRPr/>
          </a:p>
        </p:txBody>
      </p:sp>
      <p:sp>
        <p:nvSpPr>
          <p:cNvPr id="9" name="Google Shape;96;p14">
            <a:extLst>
              <a:ext uri="{FF2B5EF4-FFF2-40B4-BE49-F238E27FC236}">
                <a16:creationId xmlns:a16="http://schemas.microsoft.com/office/drawing/2014/main" id="{1316FCD1-3903-7AA9-2C7E-55BE12939354}"/>
              </a:ext>
            </a:extLst>
          </p:cNvPr>
          <p:cNvSpPr txBox="1">
            <a:spLocks/>
          </p:cNvSpPr>
          <p:nvPr/>
        </p:nvSpPr>
        <p:spPr>
          <a:xfrm>
            <a:off x="1524000" y="2936577"/>
            <a:ext cx="7251304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none" lIns="121900" tIns="121900" rIns="121900" bIns="12190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usine"/>
              <a:buNone/>
              <a:defRPr sz="4800" b="1" i="0" u="none" strike="noStrike" cap="none">
                <a:solidFill>
                  <a:schemeClr val="lt1"/>
                </a:solidFill>
                <a:latin typeface="Cousine"/>
                <a:ea typeface="Cousine"/>
                <a:cs typeface="Cousine"/>
                <a:sym typeface="Cousine"/>
              </a:defRPr>
            </a:lvl9pPr>
          </a:lstStyle>
          <a:p>
            <a:r>
              <a:rPr lang="en-US" kern="0"/>
              <a:t>PHƯƠNG PHÁP ĐỀ XUẤT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2373BC-3D27-576E-7C2E-CA61FB4372F6}"/>
              </a:ext>
            </a:extLst>
          </p:cNvPr>
          <p:cNvSpPr txBox="1"/>
          <p:nvPr/>
        </p:nvSpPr>
        <p:spPr>
          <a:xfrm>
            <a:off x="1547327" y="1793577"/>
            <a:ext cx="800219" cy="132343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buClr>
                <a:schemeClr val="lt1"/>
              </a:buClr>
              <a:buSzPts val="3600"/>
            </a:pPr>
            <a:r>
              <a:rPr lang="en" sz="8000" b="1">
                <a:solidFill>
                  <a:schemeClr val="accent3"/>
                </a:solidFill>
                <a:latin typeface="Cousine"/>
                <a:cs typeface="Cousine"/>
                <a:sym typeface="Cousine"/>
              </a:rPr>
              <a:t>2</a:t>
            </a:r>
            <a:endParaRPr lang="en-US" sz="8000" b="1">
              <a:solidFill>
                <a:schemeClr val="accent3"/>
              </a:solidFill>
              <a:latin typeface="Cousine"/>
              <a:cs typeface="Cousine"/>
              <a:sym typeface="Cousine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D992E9-C419-86CD-2ADD-3D63D4EF8C7A}"/>
              </a:ext>
            </a:extLst>
          </p:cNvPr>
          <p:cNvSpPr/>
          <p:nvPr/>
        </p:nvSpPr>
        <p:spPr>
          <a:xfrm>
            <a:off x="-12688475" y="0"/>
            <a:ext cx="12192000" cy="6858000"/>
          </a:xfrm>
          <a:prstGeom prst="rect">
            <a:avLst/>
          </a:prstGeom>
          <a:solidFill>
            <a:srgbClr val="76B4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3FDA9E85-A744-8B4C-8E23-0A0C5E6283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609601" y="6972299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CFBD06CE-21EB-5ECA-0E8F-12B29D084D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2486025" y="-31242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3A9E0F89-3B86-7880-CC73-E5F74B267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4495800" y="929640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5551CE53-F980-463D-E4A1-CC1E10A871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5" t="14084" r="22506" b="25705"/>
          <a:stretch/>
        </p:blipFill>
        <p:spPr bwMode="auto">
          <a:xfrm>
            <a:off x="6526117" y="-5295900"/>
            <a:ext cx="2133600" cy="21717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F0AC1C6-CB3D-9F97-7DA2-3D6183D2856B}"/>
              </a:ext>
            </a:extLst>
          </p:cNvPr>
          <p:cNvSpPr txBox="1"/>
          <p:nvPr/>
        </p:nvSpPr>
        <p:spPr>
          <a:xfrm>
            <a:off x="8972550" y="11429999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0A1091-EA51-C699-2607-34A3578FE727}"/>
              </a:ext>
            </a:extLst>
          </p:cNvPr>
          <p:cNvSpPr txBox="1"/>
          <p:nvPr/>
        </p:nvSpPr>
        <p:spPr>
          <a:xfrm>
            <a:off x="8972550" y="11401424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3F307-E035-A245-C569-03656FD80C02}"/>
              </a:ext>
            </a:extLst>
          </p:cNvPr>
          <p:cNvSpPr txBox="1"/>
          <p:nvPr/>
        </p:nvSpPr>
        <p:spPr>
          <a:xfrm>
            <a:off x="8991600" y="11358561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</p:spTree>
    <p:extLst>
      <p:ext uri="{BB962C8B-B14F-4D97-AF65-F5344CB8AC3E}">
        <p14:creationId xmlns:p14="http://schemas.microsoft.com/office/powerpoint/2010/main" val="19985481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21D384-8EF6-443B-178B-3CB9299D97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9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85A81A-FE3F-8FD8-18B1-F08A701EDAD4}"/>
              </a:ext>
            </a:extLst>
          </p:cNvPr>
          <p:cNvSpPr txBox="1"/>
          <p:nvPr/>
        </p:nvSpPr>
        <p:spPr>
          <a:xfrm>
            <a:off x="609601" y="482600"/>
            <a:ext cx="2653290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chemeClr val="bg1"/>
                </a:solidFill>
                <a:latin typeface="Cousine"/>
                <a:cs typeface="Cousine" panose="020B0604020202020204" charset="0"/>
              </a:rPr>
              <a:t>PP Đề xuất</a:t>
            </a:r>
            <a:endParaRPr lang="en-US" sz="3200" b="1" err="1">
              <a:solidFill>
                <a:schemeClr val="bg1"/>
              </a:solidFill>
              <a:latin typeface="Cousine"/>
              <a:cs typeface="Cousine" panose="020B060402020202020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D5F3B80-1E54-C338-A36E-A2042E60B8BF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14613" r="86641" b="27289"/>
          <a:stretch/>
        </p:blipFill>
        <p:spPr bwMode="auto">
          <a:xfrm>
            <a:off x="362751" y="2488440"/>
            <a:ext cx="1514475" cy="2095500"/>
          </a:xfrm>
          <a:prstGeom prst="rect">
            <a:avLst/>
          </a:prstGeom>
          <a:blipFill dpi="0" rotWithShape="0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0F6A9DCC-5D9D-B04F-687A-4A606A160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8" t="14789" r="66331" b="27113"/>
          <a:stretch/>
        </p:blipFill>
        <p:spPr bwMode="auto">
          <a:xfrm>
            <a:off x="2239175" y="2488440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1B040FA-B56D-46C9-EB6B-B6F9DCFEFD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57" t="14525" r="46722" b="27377"/>
          <a:stretch/>
        </p:blipFill>
        <p:spPr bwMode="auto">
          <a:xfrm>
            <a:off x="4248950" y="2478915"/>
            <a:ext cx="1514475" cy="20955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71D35B62-3506-8230-6940-9AE38F8EEE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95" t="14084" r="22506" b="25705"/>
          <a:stretch/>
        </p:blipFill>
        <p:spPr bwMode="auto">
          <a:xfrm>
            <a:off x="6279267" y="2412241"/>
            <a:ext cx="2133600" cy="217170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DF335BE-2C72-CD91-2A97-A5CC91E310EE}"/>
              </a:ext>
            </a:extLst>
          </p:cNvPr>
          <p:cNvSpPr txBox="1"/>
          <p:nvPr/>
        </p:nvSpPr>
        <p:spPr>
          <a:xfrm>
            <a:off x="8725700" y="3205414"/>
            <a:ext cx="2977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sách: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TÌNH SỬ ANGIÊLIC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58442A1-D03C-3CD3-84D9-26FC290A7C4A}"/>
              </a:ext>
            </a:extLst>
          </p:cNvPr>
          <p:cNvSpPr txBox="1"/>
          <p:nvPr/>
        </p:nvSpPr>
        <p:spPr>
          <a:xfrm>
            <a:off x="8725700" y="3633067"/>
            <a:ext cx="3084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Tên tác giả: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SÉCGIAN GÔLÔNG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3F8DF19-EB36-9B9C-D819-4250963E3918}"/>
              </a:ext>
            </a:extLst>
          </p:cNvPr>
          <p:cNvSpPr txBox="1"/>
          <p:nvPr/>
        </p:nvSpPr>
        <p:spPr>
          <a:xfrm>
            <a:off x="8744750" y="4060720"/>
            <a:ext cx="3084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Nhà xuất bản:</a:t>
            </a:r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 NHÀ XUẤT BẢN </a:t>
            </a:r>
          </a:p>
          <a:p>
            <a:r>
              <a:rPr lang="en-US" sz="1400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VĂN HOÁ THÔNG TIN</a:t>
            </a: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18AF0026-FFCE-32BE-852E-1B3C1B3D70CE}"/>
              </a:ext>
            </a:extLst>
          </p:cNvPr>
          <p:cNvSpPr/>
          <p:nvPr/>
        </p:nvSpPr>
        <p:spPr>
          <a:xfrm>
            <a:off x="1439075" y="1802641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4" name="Arrow: Curved Down 23">
            <a:extLst>
              <a:ext uri="{FF2B5EF4-FFF2-40B4-BE49-F238E27FC236}">
                <a16:creationId xmlns:a16="http://schemas.microsoft.com/office/drawing/2014/main" id="{F367A6A6-9313-710C-32C9-671F413E94F3}"/>
              </a:ext>
            </a:extLst>
          </p:cNvPr>
          <p:cNvSpPr/>
          <p:nvPr/>
        </p:nvSpPr>
        <p:spPr>
          <a:xfrm flipV="1">
            <a:off x="3375970" y="4654504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DD3E18A9-2A03-4D17-9663-9D9FCCA790C7}"/>
              </a:ext>
            </a:extLst>
          </p:cNvPr>
          <p:cNvSpPr/>
          <p:nvPr/>
        </p:nvSpPr>
        <p:spPr>
          <a:xfrm>
            <a:off x="5479167" y="1770924"/>
            <a:ext cx="1600200" cy="609600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Arrow: Curved Down 25">
            <a:extLst>
              <a:ext uri="{FF2B5EF4-FFF2-40B4-BE49-F238E27FC236}">
                <a16:creationId xmlns:a16="http://schemas.microsoft.com/office/drawing/2014/main" id="{1213A5C4-6171-87AC-D097-A9FE327F4349}"/>
              </a:ext>
            </a:extLst>
          </p:cNvPr>
          <p:cNvSpPr/>
          <p:nvPr/>
        </p:nvSpPr>
        <p:spPr>
          <a:xfrm flipV="1">
            <a:off x="7696199" y="4660095"/>
            <a:ext cx="2590800" cy="604009"/>
          </a:xfrm>
          <a:prstGeom prst="curved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1D8DB-3842-AA8A-6695-CC0E4A287B9A}"/>
              </a:ext>
            </a:extLst>
          </p:cNvPr>
          <p:cNvSpPr txBox="1"/>
          <p:nvPr/>
        </p:nvSpPr>
        <p:spPr>
          <a:xfrm>
            <a:off x="1526480" y="1386043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Alignment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FAD61AD-7364-45B2-8DE2-C9132E491DF6}"/>
              </a:ext>
            </a:extLst>
          </p:cNvPr>
          <p:cNvSpPr txBox="1"/>
          <p:nvPr/>
        </p:nvSpPr>
        <p:spPr>
          <a:xfrm>
            <a:off x="3118729" y="5334668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Detection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A35C41-68EC-0C35-A7FE-FC6C158AF02E}"/>
              </a:ext>
            </a:extLst>
          </p:cNvPr>
          <p:cNvSpPr txBox="1"/>
          <p:nvPr/>
        </p:nvSpPr>
        <p:spPr>
          <a:xfrm>
            <a:off x="5080493" y="137160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Text Recognition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FBCAAFC-A8FE-8B56-2D9A-3E217CEAFD38}"/>
              </a:ext>
            </a:extLst>
          </p:cNvPr>
          <p:cNvSpPr txBox="1"/>
          <p:nvPr/>
        </p:nvSpPr>
        <p:spPr>
          <a:xfrm>
            <a:off x="8744750" y="5334668"/>
            <a:ext cx="598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bg1"/>
                </a:solidFill>
                <a:latin typeface="Cousine" panose="02070409020205020404" pitchFamily="49" charset="0"/>
                <a:cs typeface="Cousine" panose="02070409020205020404" pitchFamily="49" charset="0"/>
              </a:rPr>
              <a:t>OCR</a:t>
            </a:r>
          </a:p>
        </p:txBody>
      </p:sp>
    </p:spTree>
    <p:extLst>
      <p:ext uri="{BB962C8B-B14F-4D97-AF65-F5344CB8AC3E}">
        <p14:creationId xmlns:p14="http://schemas.microsoft.com/office/powerpoint/2010/main" val="29785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1_Valentine template">
  <a:themeElements>
    <a:clrScheme name="Custom 347">
      <a:dk1>
        <a:srgbClr val="000000"/>
      </a:dk1>
      <a:lt1>
        <a:srgbClr val="FFFFFF"/>
      </a:lt1>
      <a:dk2>
        <a:srgbClr val="565F6F"/>
      </a:dk2>
      <a:lt2>
        <a:srgbClr val="DFE3E9"/>
      </a:lt2>
      <a:accent1>
        <a:srgbClr val="3D85C6"/>
      </a:accent1>
      <a:accent2>
        <a:srgbClr val="6FA8DC"/>
      </a:accent2>
      <a:accent3>
        <a:srgbClr val="9FC5E8"/>
      </a:accent3>
      <a:accent4>
        <a:srgbClr val="CFE2F3"/>
      </a:accent4>
      <a:accent5>
        <a:srgbClr val="D9D9D9"/>
      </a:accent5>
      <a:accent6>
        <a:srgbClr val="999999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91</TotalTime>
  <Words>300</Words>
  <Application>Microsoft Office PowerPoint</Application>
  <PresentationFormat>Widescreen</PresentationFormat>
  <Paragraphs>98</Paragraphs>
  <Slides>16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Cousine</vt:lpstr>
      <vt:lpstr>1_Valentine template</vt:lpstr>
      <vt:lpstr>Tìm hiểu &amp; Xây dựng hệ thống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>9Slide.vn</dc:subject>
  <dc:creator>PND280</dc:creator>
  <dc:description>9Slide.vn</dc:description>
  <cp:lastModifiedBy>Pham Duong</cp:lastModifiedBy>
  <cp:revision>2</cp:revision>
  <dcterms:created xsi:type="dcterms:W3CDTF">2022-05-27T04:56:17Z</dcterms:created>
  <dcterms:modified xsi:type="dcterms:W3CDTF">2022-06-20T17:47:37Z</dcterms:modified>
  <cp:category>9Slide.vn</cp:category>
</cp:coreProperties>
</file>